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60" r:id="rId3"/>
    <p:sldId id="262" r:id="rId4"/>
    <p:sldId id="266" r:id="rId5"/>
    <p:sldId id="257" r:id="rId6"/>
    <p:sldId id="273" r:id="rId7"/>
    <p:sldId id="269" r:id="rId8"/>
    <p:sldId id="268" r:id="rId9"/>
    <p:sldId id="267" r:id="rId10"/>
    <p:sldId id="270" r:id="rId11"/>
    <p:sldId id="271" r:id="rId12"/>
    <p:sldId id="264" r:id="rId13"/>
    <p:sldId id="272" r:id="rId14"/>
    <p:sldId id="265" r:id="rId15"/>
    <p:sldId id="27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87" autoAdjust="0"/>
  </p:normalViewPr>
  <p:slideViewPr>
    <p:cSldViewPr snapToGrid="0">
      <p:cViewPr varScale="1">
        <p:scale>
          <a:sx n="107" d="100"/>
          <a:sy n="107" d="100"/>
        </p:scale>
        <p:origin x="696"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5A8216-2AFA-47CD-88D1-DDF52A271CBB}" type="datetimeFigureOut">
              <a:rPr lang="en-US" smtClean="0"/>
              <a:t>4/21/2023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A1A02-CBDB-4988-9C77-CCBE88CF6456}" type="slidenum">
              <a:rPr lang="en-US" smtClean="0"/>
              <a:t>‹#›</a:t>
            </a:fld>
            <a:endParaRPr lang="en-US"/>
          </a:p>
        </p:txBody>
      </p:sp>
    </p:spTree>
    <p:extLst>
      <p:ext uri="{BB962C8B-B14F-4D97-AF65-F5344CB8AC3E}">
        <p14:creationId xmlns:p14="http://schemas.microsoft.com/office/powerpoint/2010/main" val="1379936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he excel because he just played the game the whole day? Break the skill up into its parts and practice each part separately</a:t>
            </a:r>
          </a:p>
        </p:txBody>
      </p:sp>
      <p:sp>
        <p:nvSpPr>
          <p:cNvPr id="4" name="Slide Number Placeholder 3"/>
          <p:cNvSpPr>
            <a:spLocks noGrp="1"/>
          </p:cNvSpPr>
          <p:nvPr>
            <p:ph type="sldNum" sz="quarter" idx="5"/>
          </p:nvPr>
        </p:nvSpPr>
        <p:spPr/>
        <p:txBody>
          <a:bodyPr/>
          <a:lstStyle/>
          <a:p>
            <a:fld id="{628A1A02-CBDB-4988-9C77-CCBE88CF6456}" type="slidenum">
              <a:rPr lang="en-US" smtClean="0"/>
              <a:t>4</a:t>
            </a:fld>
            <a:endParaRPr lang="en-US"/>
          </a:p>
        </p:txBody>
      </p:sp>
    </p:spTree>
    <p:extLst>
      <p:ext uri="{BB962C8B-B14F-4D97-AF65-F5344CB8AC3E}">
        <p14:creationId xmlns:p14="http://schemas.microsoft.com/office/powerpoint/2010/main" val="4246283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Zakim</a:t>
            </a:r>
            <a:r>
              <a:rPr lang="en-US" dirty="0"/>
              <a:t> Bridge Bunker Hill Monument Charles River The </a:t>
            </a:r>
            <a:r>
              <a:rPr lang="en-US" dirty="0" err="1"/>
              <a:t>Pru</a:t>
            </a:r>
            <a:endParaRPr lang="en-US" dirty="0"/>
          </a:p>
        </p:txBody>
      </p:sp>
      <p:sp>
        <p:nvSpPr>
          <p:cNvPr id="4" name="Slide Number Placeholder 3"/>
          <p:cNvSpPr>
            <a:spLocks noGrp="1"/>
          </p:cNvSpPr>
          <p:nvPr>
            <p:ph type="sldNum" sz="quarter" idx="5"/>
          </p:nvPr>
        </p:nvSpPr>
        <p:spPr/>
        <p:txBody>
          <a:bodyPr/>
          <a:lstStyle/>
          <a:p>
            <a:fld id="{628A1A02-CBDB-4988-9C77-CCBE88CF6456}" type="slidenum">
              <a:rPr lang="en-US" smtClean="0"/>
              <a:t>7</a:t>
            </a:fld>
            <a:endParaRPr lang="en-US"/>
          </a:p>
        </p:txBody>
      </p:sp>
    </p:spTree>
    <p:extLst>
      <p:ext uri="{BB962C8B-B14F-4D97-AF65-F5344CB8AC3E}">
        <p14:creationId xmlns:p14="http://schemas.microsoft.com/office/powerpoint/2010/main" val="1504470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1AA098-B528-4BB7-9C6F-DCFA5CE2A043}"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20B4EA-E6C0-4680-901E-5A916C2EB351}" type="slidenum">
              <a:rPr lang="en-US" smtClean="0"/>
              <a:t>‹#›</a:t>
            </a:fld>
            <a:endParaRPr lang="en-US"/>
          </a:p>
        </p:txBody>
      </p:sp>
    </p:spTree>
    <p:extLst>
      <p:ext uri="{BB962C8B-B14F-4D97-AF65-F5344CB8AC3E}">
        <p14:creationId xmlns:p14="http://schemas.microsoft.com/office/powerpoint/2010/main" val="1222576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1AA098-B528-4BB7-9C6F-DCFA5CE2A043}"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20B4EA-E6C0-4680-901E-5A916C2EB351}" type="slidenum">
              <a:rPr lang="en-US" smtClean="0"/>
              <a:t>‹#›</a:t>
            </a:fld>
            <a:endParaRPr lang="en-US"/>
          </a:p>
        </p:txBody>
      </p:sp>
    </p:spTree>
    <p:extLst>
      <p:ext uri="{BB962C8B-B14F-4D97-AF65-F5344CB8AC3E}">
        <p14:creationId xmlns:p14="http://schemas.microsoft.com/office/powerpoint/2010/main" val="1190425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1AA098-B528-4BB7-9C6F-DCFA5CE2A043}"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20B4EA-E6C0-4680-901E-5A916C2EB351}" type="slidenum">
              <a:rPr lang="en-US" smtClean="0"/>
              <a:t>‹#›</a:t>
            </a:fld>
            <a:endParaRPr lang="en-US"/>
          </a:p>
        </p:txBody>
      </p:sp>
    </p:spTree>
    <p:extLst>
      <p:ext uri="{BB962C8B-B14F-4D97-AF65-F5344CB8AC3E}">
        <p14:creationId xmlns:p14="http://schemas.microsoft.com/office/powerpoint/2010/main" val="4213941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1AA098-B528-4BB7-9C6F-DCFA5CE2A043}"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20B4EA-E6C0-4680-901E-5A916C2EB351}" type="slidenum">
              <a:rPr lang="en-US" smtClean="0"/>
              <a:t>‹#›</a:t>
            </a:fld>
            <a:endParaRPr lang="en-US"/>
          </a:p>
        </p:txBody>
      </p:sp>
    </p:spTree>
    <p:extLst>
      <p:ext uri="{BB962C8B-B14F-4D97-AF65-F5344CB8AC3E}">
        <p14:creationId xmlns:p14="http://schemas.microsoft.com/office/powerpoint/2010/main" val="1841746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1AA098-B528-4BB7-9C6F-DCFA5CE2A043}"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20B4EA-E6C0-4680-901E-5A916C2EB351}" type="slidenum">
              <a:rPr lang="en-US" smtClean="0"/>
              <a:t>‹#›</a:t>
            </a:fld>
            <a:endParaRPr lang="en-US"/>
          </a:p>
        </p:txBody>
      </p:sp>
    </p:spTree>
    <p:extLst>
      <p:ext uri="{BB962C8B-B14F-4D97-AF65-F5344CB8AC3E}">
        <p14:creationId xmlns:p14="http://schemas.microsoft.com/office/powerpoint/2010/main" val="1337482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1AA098-B528-4BB7-9C6F-DCFA5CE2A043}" type="datetimeFigureOut">
              <a:rPr lang="en-US" smtClean="0"/>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20B4EA-E6C0-4680-901E-5A916C2EB351}" type="slidenum">
              <a:rPr lang="en-US" smtClean="0"/>
              <a:t>‹#›</a:t>
            </a:fld>
            <a:endParaRPr lang="en-US"/>
          </a:p>
        </p:txBody>
      </p:sp>
    </p:spTree>
    <p:extLst>
      <p:ext uri="{BB962C8B-B14F-4D97-AF65-F5344CB8AC3E}">
        <p14:creationId xmlns:p14="http://schemas.microsoft.com/office/powerpoint/2010/main" val="1508133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1AA098-B528-4BB7-9C6F-DCFA5CE2A043}" type="datetimeFigureOut">
              <a:rPr lang="en-US" smtClean="0"/>
              <a:t>4/21/2023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20B4EA-E6C0-4680-901E-5A916C2EB351}" type="slidenum">
              <a:rPr lang="en-US" smtClean="0"/>
              <a:t>‹#›</a:t>
            </a:fld>
            <a:endParaRPr lang="en-US"/>
          </a:p>
        </p:txBody>
      </p:sp>
    </p:spTree>
    <p:extLst>
      <p:ext uri="{BB962C8B-B14F-4D97-AF65-F5344CB8AC3E}">
        <p14:creationId xmlns:p14="http://schemas.microsoft.com/office/powerpoint/2010/main" val="560241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1AA098-B528-4BB7-9C6F-DCFA5CE2A043}" type="datetimeFigureOut">
              <a:rPr lang="en-US" smtClean="0"/>
              <a:t>4/21/2023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20B4EA-E6C0-4680-901E-5A916C2EB351}" type="slidenum">
              <a:rPr lang="en-US" smtClean="0"/>
              <a:t>‹#›</a:t>
            </a:fld>
            <a:endParaRPr lang="en-US"/>
          </a:p>
        </p:txBody>
      </p:sp>
    </p:spTree>
    <p:extLst>
      <p:ext uri="{BB962C8B-B14F-4D97-AF65-F5344CB8AC3E}">
        <p14:creationId xmlns:p14="http://schemas.microsoft.com/office/powerpoint/2010/main" val="1946286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AA098-B528-4BB7-9C6F-DCFA5CE2A043}" type="datetimeFigureOut">
              <a:rPr lang="en-US" smtClean="0"/>
              <a:t>4/21/2023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20B4EA-E6C0-4680-901E-5A916C2EB351}" type="slidenum">
              <a:rPr lang="en-US" smtClean="0"/>
              <a:t>‹#›</a:t>
            </a:fld>
            <a:endParaRPr lang="en-US"/>
          </a:p>
        </p:txBody>
      </p:sp>
    </p:spTree>
    <p:extLst>
      <p:ext uri="{BB962C8B-B14F-4D97-AF65-F5344CB8AC3E}">
        <p14:creationId xmlns:p14="http://schemas.microsoft.com/office/powerpoint/2010/main" val="3570216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1AA098-B528-4BB7-9C6F-DCFA5CE2A043}" type="datetimeFigureOut">
              <a:rPr lang="en-US" smtClean="0"/>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20B4EA-E6C0-4680-901E-5A916C2EB351}" type="slidenum">
              <a:rPr lang="en-US" smtClean="0"/>
              <a:t>‹#›</a:t>
            </a:fld>
            <a:endParaRPr lang="en-US"/>
          </a:p>
        </p:txBody>
      </p:sp>
    </p:spTree>
    <p:extLst>
      <p:ext uri="{BB962C8B-B14F-4D97-AF65-F5344CB8AC3E}">
        <p14:creationId xmlns:p14="http://schemas.microsoft.com/office/powerpoint/2010/main" val="2089308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1AA098-B528-4BB7-9C6F-DCFA5CE2A043}" type="datetimeFigureOut">
              <a:rPr lang="en-US" smtClean="0"/>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20B4EA-E6C0-4680-901E-5A916C2EB351}" type="slidenum">
              <a:rPr lang="en-US" smtClean="0"/>
              <a:t>‹#›</a:t>
            </a:fld>
            <a:endParaRPr lang="en-US"/>
          </a:p>
        </p:txBody>
      </p:sp>
    </p:spTree>
    <p:extLst>
      <p:ext uri="{BB962C8B-B14F-4D97-AF65-F5344CB8AC3E}">
        <p14:creationId xmlns:p14="http://schemas.microsoft.com/office/powerpoint/2010/main" val="2244737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1AA098-B528-4BB7-9C6F-DCFA5CE2A043}" type="datetimeFigureOut">
              <a:rPr lang="en-US" smtClean="0"/>
              <a:t>4/21/2023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20B4EA-E6C0-4680-901E-5A916C2EB351}" type="slidenum">
              <a:rPr lang="en-US" smtClean="0"/>
              <a:t>‹#›</a:t>
            </a:fld>
            <a:endParaRPr lang="en-US"/>
          </a:p>
        </p:txBody>
      </p:sp>
    </p:spTree>
    <p:extLst>
      <p:ext uri="{BB962C8B-B14F-4D97-AF65-F5344CB8AC3E}">
        <p14:creationId xmlns:p14="http://schemas.microsoft.com/office/powerpoint/2010/main" val="288068248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diagnosis.thecommonvein.net/sherlock-holme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7F3C3-4A22-4F5E-A535-E2019F4697E3}"/>
              </a:ext>
            </a:extLst>
          </p:cNvPr>
          <p:cNvSpPr>
            <a:spLocks noGrp="1"/>
          </p:cNvSpPr>
          <p:nvPr>
            <p:ph type="ctrTitle"/>
          </p:nvPr>
        </p:nvSpPr>
        <p:spPr>
          <a:xfrm>
            <a:off x="1524000" y="0"/>
            <a:ext cx="9144000" cy="2387600"/>
          </a:xfrm>
        </p:spPr>
        <p:txBody>
          <a:bodyPr/>
          <a:lstStyle/>
          <a:p>
            <a:r>
              <a:rPr lang="en-US" sz="6000" dirty="0"/>
              <a:t>How to Really Practice Radiology</a:t>
            </a:r>
          </a:p>
        </p:txBody>
      </p:sp>
      <p:sp>
        <p:nvSpPr>
          <p:cNvPr id="3" name="Subtitle 2">
            <a:extLst>
              <a:ext uri="{FF2B5EF4-FFF2-40B4-BE49-F238E27FC236}">
                <a16:creationId xmlns:a16="http://schemas.microsoft.com/office/drawing/2014/main" id="{F086C297-7E85-461D-B088-EDCDAEB05E7D}"/>
              </a:ext>
            </a:extLst>
          </p:cNvPr>
          <p:cNvSpPr>
            <a:spLocks noGrp="1"/>
          </p:cNvSpPr>
          <p:nvPr>
            <p:ph type="subTitle" idx="1"/>
          </p:nvPr>
        </p:nvSpPr>
        <p:spPr/>
        <p:txBody>
          <a:bodyPr>
            <a:normAutofit/>
          </a:bodyPr>
          <a:lstStyle/>
          <a:p>
            <a:r>
              <a:rPr lang="en-US" sz="4800" dirty="0"/>
              <a:t>Ashley Davidoff</a:t>
            </a:r>
          </a:p>
          <a:p>
            <a:r>
              <a:rPr lang="en-US" sz="4800" dirty="0"/>
              <a:t>Boston Medical Center</a:t>
            </a:r>
          </a:p>
        </p:txBody>
      </p:sp>
    </p:spTree>
    <p:extLst>
      <p:ext uri="{BB962C8B-B14F-4D97-AF65-F5344CB8AC3E}">
        <p14:creationId xmlns:p14="http://schemas.microsoft.com/office/powerpoint/2010/main" val="4200368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ADC69-8C0F-4D0C-BA60-BF47CB2BBFB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0B9C3CA-0BC5-45DA-970D-1424013695D5}"/>
              </a:ext>
            </a:extLst>
          </p:cNvPr>
          <p:cNvSpPr>
            <a:spLocks noGrp="1"/>
          </p:cNvSpPr>
          <p:nvPr>
            <p:ph idx="1"/>
          </p:nvPr>
        </p:nvSpPr>
        <p:spPr/>
        <p:txBody>
          <a:bodyPr/>
          <a:lstStyle/>
          <a:p>
            <a:endParaRPr lang="en-US"/>
          </a:p>
        </p:txBody>
      </p:sp>
      <p:pic>
        <p:nvPicPr>
          <p:cNvPr id="5122" name="Picture 2">
            <a:extLst>
              <a:ext uri="{FF2B5EF4-FFF2-40B4-BE49-F238E27FC236}">
                <a16:creationId xmlns:a16="http://schemas.microsoft.com/office/drawing/2014/main" id="{2C79251F-B32B-476E-A4D2-261E11BD5B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 y="1624013"/>
            <a:ext cx="10534650" cy="360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60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C200A-5302-4CB0-B8F4-D59F6FC005FE}"/>
              </a:ext>
            </a:extLst>
          </p:cNvPr>
          <p:cNvSpPr>
            <a:spLocks noGrp="1"/>
          </p:cNvSpPr>
          <p:nvPr>
            <p:ph type="title"/>
          </p:nvPr>
        </p:nvSpPr>
        <p:spPr>
          <a:xfrm>
            <a:off x="395913" y="-115328"/>
            <a:ext cx="11887200" cy="1271775"/>
          </a:xfrm>
        </p:spPr>
        <p:txBody>
          <a:bodyPr>
            <a:normAutofit fontScale="90000"/>
          </a:bodyPr>
          <a:lstStyle/>
          <a:p>
            <a:pPr algn="ctr"/>
            <a:r>
              <a:rPr lang="en-US" dirty="0"/>
              <a:t>To the Resident</a:t>
            </a:r>
            <a:br>
              <a:rPr lang="en-US" dirty="0"/>
            </a:br>
            <a:r>
              <a:rPr lang="en-US" dirty="0"/>
              <a:t>“Draw Your Search Pattern in the Air - No Words” </a:t>
            </a:r>
          </a:p>
        </p:txBody>
      </p:sp>
      <p:pic>
        <p:nvPicPr>
          <p:cNvPr id="6146" name="Picture 2">
            <a:extLst>
              <a:ext uri="{FF2B5EF4-FFF2-40B4-BE49-F238E27FC236}">
                <a16:creationId xmlns:a16="http://schemas.microsoft.com/office/drawing/2014/main" id="{AAA84844-7525-41A9-BF79-8304B12D38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928" y="1057835"/>
            <a:ext cx="5879381" cy="5800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113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60B8A-A9A4-46E1-8AE0-9983DF26B97C}"/>
              </a:ext>
            </a:extLst>
          </p:cNvPr>
          <p:cNvSpPr>
            <a:spLocks noGrp="1"/>
          </p:cNvSpPr>
          <p:nvPr>
            <p:ph type="title"/>
          </p:nvPr>
        </p:nvSpPr>
        <p:spPr/>
        <p:txBody>
          <a:bodyPr/>
          <a:lstStyle/>
          <a:p>
            <a:pPr algn="ctr"/>
            <a:r>
              <a:rPr lang="en-US" dirty="0"/>
              <a:t>Game 2 Sherlock Holmes Approach</a:t>
            </a:r>
          </a:p>
        </p:txBody>
      </p:sp>
      <p:sp>
        <p:nvSpPr>
          <p:cNvPr id="3" name="Content Placeholder 2">
            <a:extLst>
              <a:ext uri="{FF2B5EF4-FFF2-40B4-BE49-F238E27FC236}">
                <a16:creationId xmlns:a16="http://schemas.microsoft.com/office/drawing/2014/main" id="{80B382BB-E113-4372-9871-A13F306B41DD}"/>
              </a:ext>
            </a:extLst>
          </p:cNvPr>
          <p:cNvSpPr>
            <a:spLocks noGrp="1"/>
          </p:cNvSpPr>
          <p:nvPr>
            <p:ph idx="1"/>
          </p:nvPr>
        </p:nvSpPr>
        <p:spPr/>
        <p:txBody>
          <a:bodyPr/>
          <a:lstStyle/>
          <a:p>
            <a:pPr algn="ctr"/>
            <a:r>
              <a:rPr lang="en-US" b="0" i="0" dirty="0">
                <a:effectLst/>
                <a:latin typeface="Lato" panose="020F0502020204030203" pitchFamily="34" charset="0"/>
              </a:rPr>
              <a:t> “We approached the case, you remember with an absolutely blank mind, which is always an advantage.  We had formed no theories.  We were simply there to observe and to draw inferences from our observations.”  </a:t>
            </a:r>
          </a:p>
          <a:p>
            <a:pPr algn="ctr"/>
            <a:r>
              <a:rPr lang="en-US" b="0" i="0" dirty="0">
                <a:effectLst/>
                <a:latin typeface="Lato" panose="020F0502020204030203" pitchFamily="34" charset="0"/>
              </a:rPr>
              <a:t>(The Adventure of the Cardboard Box)</a:t>
            </a:r>
          </a:p>
          <a:p>
            <a:pPr algn="ctr"/>
            <a:endParaRPr lang="en-US" b="0" i="0" dirty="0">
              <a:effectLst/>
              <a:latin typeface="Lato" panose="020F0502020204030203" pitchFamily="34" charset="0"/>
            </a:endParaRPr>
          </a:p>
          <a:p>
            <a:pPr algn="ctr"/>
            <a:r>
              <a:rPr lang="en-US" dirty="0">
                <a:latin typeface="Lato" panose="020F0502020204030203" pitchFamily="34" charset="0"/>
              </a:rPr>
              <a:t>With many other relevant quotes to our profession</a:t>
            </a:r>
          </a:p>
          <a:p>
            <a:pPr algn="ctr"/>
            <a:r>
              <a:rPr lang="en-US" dirty="0">
                <a:latin typeface="Lato" panose="020F0502020204030203" pitchFamily="34" charset="0"/>
              </a:rPr>
              <a:t>The Common Vein</a:t>
            </a:r>
          </a:p>
          <a:p>
            <a:pPr algn="ctr"/>
            <a:r>
              <a:rPr lang="en-US" dirty="0">
                <a:latin typeface="Lato" panose="020F0502020204030203" pitchFamily="34" charset="0"/>
                <a:hlinkClick r:id="rId2"/>
              </a:rPr>
              <a:t>Sherlock Holmes</a:t>
            </a:r>
            <a:endParaRPr lang="en-US" dirty="0"/>
          </a:p>
        </p:txBody>
      </p:sp>
    </p:spTree>
    <p:extLst>
      <p:ext uri="{BB962C8B-B14F-4D97-AF65-F5344CB8AC3E}">
        <p14:creationId xmlns:p14="http://schemas.microsoft.com/office/powerpoint/2010/main" val="310476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7FEF3-8809-48D6-8977-719BF37FFEE3}"/>
              </a:ext>
            </a:extLst>
          </p:cNvPr>
          <p:cNvSpPr>
            <a:spLocks noGrp="1"/>
          </p:cNvSpPr>
          <p:nvPr>
            <p:ph type="title"/>
          </p:nvPr>
        </p:nvSpPr>
        <p:spPr>
          <a:xfrm>
            <a:off x="681318" y="83670"/>
            <a:ext cx="10452847" cy="1194734"/>
          </a:xfrm>
        </p:spPr>
        <p:txBody>
          <a:bodyPr>
            <a:normAutofit/>
          </a:bodyPr>
          <a:lstStyle/>
          <a:p>
            <a:r>
              <a:rPr lang="en-US" dirty="0"/>
              <a:t>Tell the Story without Looking at the History </a:t>
            </a:r>
          </a:p>
        </p:txBody>
      </p:sp>
      <p:pic>
        <p:nvPicPr>
          <p:cNvPr id="7170" name="Picture 2">
            <a:extLst>
              <a:ext uri="{FF2B5EF4-FFF2-40B4-BE49-F238E27FC236}">
                <a16:creationId xmlns:a16="http://schemas.microsoft.com/office/drawing/2014/main" id="{FEE75AE2-519D-4256-ACB9-6AADCF88084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1574" y="938524"/>
            <a:ext cx="6326250" cy="5919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904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1E3CF-DB64-4F13-A10C-560B6149DB89}"/>
              </a:ext>
            </a:extLst>
          </p:cNvPr>
          <p:cNvSpPr>
            <a:spLocks noGrp="1"/>
          </p:cNvSpPr>
          <p:nvPr>
            <p:ph type="title"/>
          </p:nvPr>
        </p:nvSpPr>
        <p:spPr>
          <a:xfrm>
            <a:off x="658906" y="393466"/>
            <a:ext cx="10515600" cy="1325563"/>
          </a:xfrm>
        </p:spPr>
        <p:txBody>
          <a:bodyPr/>
          <a:lstStyle/>
          <a:p>
            <a:r>
              <a:rPr lang="en-US" dirty="0"/>
              <a:t>Game 3 Dog Walk Art</a:t>
            </a:r>
            <a:br>
              <a:rPr lang="en-US" dirty="0"/>
            </a:br>
            <a:endParaRPr lang="en-US" dirty="0"/>
          </a:p>
        </p:txBody>
      </p:sp>
      <p:sp>
        <p:nvSpPr>
          <p:cNvPr id="3" name="Content Placeholder 2">
            <a:extLst>
              <a:ext uri="{FF2B5EF4-FFF2-40B4-BE49-F238E27FC236}">
                <a16:creationId xmlns:a16="http://schemas.microsoft.com/office/drawing/2014/main" id="{00F6D55F-277F-4024-B80F-6A38CE836B6A}"/>
              </a:ext>
            </a:extLst>
          </p:cNvPr>
          <p:cNvSpPr>
            <a:spLocks noGrp="1"/>
          </p:cNvSpPr>
          <p:nvPr>
            <p:ph idx="1"/>
          </p:nvPr>
        </p:nvSpPr>
        <p:spPr>
          <a:xfrm>
            <a:off x="1232648" y="1719029"/>
            <a:ext cx="2675964" cy="4538336"/>
          </a:xfrm>
        </p:spPr>
        <p:txBody>
          <a:bodyPr/>
          <a:lstStyle/>
          <a:p>
            <a:pPr algn="ctr"/>
            <a:r>
              <a:rPr lang="en-US" sz="3600" dirty="0"/>
              <a:t>Look Observe and See While We Walk or Live the Rest of Our Lives</a:t>
            </a:r>
          </a:p>
        </p:txBody>
      </p:sp>
      <p:pic>
        <p:nvPicPr>
          <p:cNvPr id="8194" name="Picture 2">
            <a:extLst>
              <a:ext uri="{FF2B5EF4-FFF2-40B4-BE49-F238E27FC236}">
                <a16:creationId xmlns:a16="http://schemas.microsoft.com/office/drawing/2014/main" id="{AF29FD67-86AA-4855-9E20-037145A428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6706" y="0"/>
            <a:ext cx="61118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27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FBBB6-9CD1-4B0F-8677-43F0C2A48CAA}"/>
              </a:ext>
            </a:extLst>
          </p:cNvPr>
          <p:cNvSpPr>
            <a:spLocks noGrp="1"/>
          </p:cNvSpPr>
          <p:nvPr>
            <p:ph type="title"/>
          </p:nvPr>
        </p:nvSpPr>
        <p:spPr/>
        <p:txBody>
          <a:bodyPr>
            <a:normAutofit fontScale="90000"/>
          </a:bodyPr>
          <a:lstStyle/>
          <a:p>
            <a:pPr algn="ctr"/>
            <a:r>
              <a:rPr lang="en-US" sz="5400" b="1" i="0" dirty="0">
                <a:effectLst/>
                <a:latin typeface="Lato" panose="020F0502020204030203" pitchFamily="34" charset="0"/>
              </a:rPr>
              <a:t>Conclusions</a:t>
            </a:r>
            <a:br>
              <a:rPr lang="en-US" b="1" i="0" dirty="0">
                <a:effectLst/>
                <a:latin typeface="Lato" panose="020F0502020204030203" pitchFamily="34" charset="0"/>
              </a:rPr>
            </a:br>
            <a:endParaRPr lang="en-US" dirty="0"/>
          </a:p>
        </p:txBody>
      </p:sp>
      <p:sp>
        <p:nvSpPr>
          <p:cNvPr id="3" name="Content Placeholder 2">
            <a:extLst>
              <a:ext uri="{FF2B5EF4-FFF2-40B4-BE49-F238E27FC236}">
                <a16:creationId xmlns:a16="http://schemas.microsoft.com/office/drawing/2014/main" id="{EDE3584A-1FB5-4D1C-BB3F-8E3F4CFF2574}"/>
              </a:ext>
            </a:extLst>
          </p:cNvPr>
          <p:cNvSpPr>
            <a:spLocks noGrp="1"/>
          </p:cNvSpPr>
          <p:nvPr>
            <p:ph idx="1"/>
          </p:nvPr>
        </p:nvSpPr>
        <p:spPr>
          <a:xfrm>
            <a:off x="838200" y="1493931"/>
            <a:ext cx="10869706" cy="4351338"/>
          </a:xfrm>
        </p:spPr>
        <p:txBody>
          <a:bodyPr>
            <a:normAutofit fontScale="70000" lnSpcReduction="20000"/>
          </a:bodyPr>
          <a:lstStyle/>
          <a:p>
            <a:pPr algn="ctr" fontAlgn="base"/>
            <a:r>
              <a:rPr lang="en-US" sz="4400" b="0" i="0" dirty="0">
                <a:effectLst/>
                <a:latin typeface="Lato" panose="020F0502020204030203" pitchFamily="34" charset="0"/>
              </a:rPr>
              <a:t>1 Foster and Inspire Curiosity –</a:t>
            </a:r>
          </a:p>
          <a:p>
            <a:pPr algn="ctr" fontAlgn="base"/>
            <a:endParaRPr lang="en-US" sz="4400" dirty="0">
              <a:latin typeface="Lato" panose="020F0502020204030203" pitchFamily="34" charset="0"/>
            </a:endParaRPr>
          </a:p>
          <a:p>
            <a:pPr algn="ctr" fontAlgn="base"/>
            <a:r>
              <a:rPr lang="en-US" sz="4400" b="0" i="0" dirty="0">
                <a:effectLst/>
                <a:latin typeface="Lato" panose="020F0502020204030203" pitchFamily="34" charset="0"/>
              </a:rPr>
              <a:t>2) Practice, Practice, and more Practice </a:t>
            </a:r>
          </a:p>
          <a:p>
            <a:pPr algn="ctr" fontAlgn="base"/>
            <a:endParaRPr lang="en-US" sz="4400" dirty="0">
              <a:latin typeface="Lato" panose="020F0502020204030203" pitchFamily="34" charset="0"/>
            </a:endParaRPr>
          </a:p>
          <a:p>
            <a:pPr algn="ctr" fontAlgn="base"/>
            <a:r>
              <a:rPr lang="en-US" sz="4400" b="0" i="0" dirty="0">
                <a:effectLst/>
                <a:latin typeface="Lato" panose="020F0502020204030203" pitchFamily="34" charset="0"/>
              </a:rPr>
              <a:t>in the Real Sense of the Word at the </a:t>
            </a:r>
          </a:p>
          <a:p>
            <a:pPr algn="ctr" fontAlgn="base"/>
            <a:endParaRPr lang="en-US" sz="4400" b="0" i="0" dirty="0">
              <a:effectLst/>
              <a:latin typeface="Lato" panose="020F0502020204030203" pitchFamily="34" charset="0"/>
            </a:endParaRPr>
          </a:p>
          <a:p>
            <a:pPr algn="ctr" fontAlgn="base"/>
            <a:r>
              <a:rPr lang="en-US" sz="4400" b="0" i="0" dirty="0">
                <a:effectLst/>
                <a:latin typeface="Lato" panose="020F0502020204030203" pitchFamily="34" charset="0"/>
              </a:rPr>
              <a:t>Work Station and in the</a:t>
            </a:r>
          </a:p>
          <a:p>
            <a:pPr algn="ctr" fontAlgn="base"/>
            <a:endParaRPr lang="en-US" sz="4400" dirty="0">
              <a:latin typeface="Lato" panose="020F0502020204030203" pitchFamily="34" charset="0"/>
            </a:endParaRPr>
          </a:p>
          <a:p>
            <a:pPr algn="ctr" fontAlgn="base"/>
            <a:r>
              <a:rPr lang="en-US" sz="4400" dirty="0">
                <a:latin typeface="Lato" panose="020F0502020204030203" pitchFamily="34" charset="0"/>
              </a:rPr>
              <a:t>F</a:t>
            </a:r>
            <a:r>
              <a:rPr lang="en-US" sz="4400" b="0" i="0" dirty="0">
                <a:effectLst/>
                <a:latin typeface="Lato" panose="020F0502020204030203" pitchFamily="34" charset="0"/>
              </a:rPr>
              <a:t>ree Museums Around Us</a:t>
            </a:r>
          </a:p>
          <a:p>
            <a:pPr algn="ctr" fontAlgn="base"/>
            <a:endParaRPr lang="en-US" sz="4400" b="0" i="0" dirty="0">
              <a:effectLst/>
              <a:latin typeface="Lato" panose="020F0502020204030203" pitchFamily="34" charset="0"/>
            </a:endParaRPr>
          </a:p>
          <a:p>
            <a:endParaRPr lang="en-US" dirty="0"/>
          </a:p>
        </p:txBody>
      </p:sp>
    </p:spTree>
    <p:extLst>
      <p:ext uri="{BB962C8B-B14F-4D97-AF65-F5344CB8AC3E}">
        <p14:creationId xmlns:p14="http://schemas.microsoft.com/office/powerpoint/2010/main" val="2562357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262B5-6973-48F0-BEA1-F8EAB2E24698}"/>
              </a:ext>
            </a:extLst>
          </p:cNvPr>
          <p:cNvSpPr>
            <a:spLocks noGrp="1"/>
          </p:cNvSpPr>
          <p:nvPr>
            <p:ph type="title"/>
          </p:nvPr>
        </p:nvSpPr>
        <p:spPr/>
        <p:txBody>
          <a:bodyPr>
            <a:normAutofit/>
          </a:bodyPr>
          <a:lstStyle/>
          <a:p>
            <a:r>
              <a:rPr lang="en-US" sz="4800" dirty="0"/>
              <a:t>If you ask any highly accomplished</a:t>
            </a:r>
          </a:p>
        </p:txBody>
      </p:sp>
      <p:sp>
        <p:nvSpPr>
          <p:cNvPr id="3" name="Content Placeholder 2">
            <a:extLst>
              <a:ext uri="{FF2B5EF4-FFF2-40B4-BE49-F238E27FC236}">
                <a16:creationId xmlns:a16="http://schemas.microsoft.com/office/drawing/2014/main" id="{8FA75F1A-23D4-4D6B-930A-A5C9ACFAEE5E}"/>
              </a:ext>
            </a:extLst>
          </p:cNvPr>
          <p:cNvSpPr>
            <a:spLocks noGrp="1"/>
          </p:cNvSpPr>
          <p:nvPr>
            <p:ph idx="1"/>
          </p:nvPr>
        </p:nvSpPr>
        <p:spPr/>
        <p:txBody>
          <a:bodyPr/>
          <a:lstStyle/>
          <a:p>
            <a:pPr lvl="1" algn="ctr"/>
            <a:r>
              <a:rPr lang="en-US" dirty="0"/>
              <a:t>Musician</a:t>
            </a:r>
          </a:p>
          <a:p>
            <a:pPr lvl="1" algn="ctr"/>
            <a:r>
              <a:rPr lang="en-US" dirty="0"/>
              <a:t>Athlete</a:t>
            </a:r>
          </a:p>
          <a:p>
            <a:pPr lvl="8" algn="ctr"/>
            <a:r>
              <a:rPr lang="en-US" dirty="0"/>
              <a:t>              Tennis, Football, Running, Shot putting </a:t>
            </a:r>
            <a:r>
              <a:rPr lang="en-US" dirty="0" err="1"/>
              <a:t>etc</a:t>
            </a:r>
            <a:r>
              <a:rPr lang="en-US" dirty="0"/>
              <a:t> </a:t>
            </a:r>
            <a:r>
              <a:rPr lang="en-US" dirty="0" err="1"/>
              <a:t>etc</a:t>
            </a:r>
            <a:endParaRPr lang="en-US" dirty="0"/>
          </a:p>
          <a:p>
            <a:pPr lvl="1" algn="ctr"/>
            <a:r>
              <a:rPr lang="en-US" dirty="0"/>
              <a:t>Singer</a:t>
            </a:r>
          </a:p>
          <a:p>
            <a:pPr lvl="1" algn="ctr"/>
            <a:r>
              <a:rPr lang="en-US" dirty="0"/>
              <a:t>Dancer</a:t>
            </a:r>
          </a:p>
          <a:p>
            <a:pPr lvl="1" algn="ctr"/>
            <a:r>
              <a:rPr lang="en-US" dirty="0"/>
              <a:t>Ceramicist</a:t>
            </a:r>
          </a:p>
          <a:p>
            <a:pPr lvl="1" algn="ctr"/>
            <a:r>
              <a:rPr lang="en-US" dirty="0"/>
              <a:t>Photographer</a:t>
            </a:r>
          </a:p>
          <a:p>
            <a:pPr lvl="1" algn="ctr"/>
            <a:r>
              <a:rPr lang="en-US" sz="6000" dirty="0"/>
              <a:t>Their Secret to Success,</a:t>
            </a:r>
          </a:p>
          <a:p>
            <a:pPr lvl="1" algn="ctr"/>
            <a:r>
              <a:rPr lang="en-US" sz="4800" dirty="0"/>
              <a:t>the Universal Answer is …</a:t>
            </a:r>
          </a:p>
          <a:p>
            <a:endParaRPr lang="en-US" dirty="0"/>
          </a:p>
        </p:txBody>
      </p:sp>
    </p:spTree>
    <p:extLst>
      <p:ext uri="{BB962C8B-B14F-4D97-AF65-F5344CB8AC3E}">
        <p14:creationId xmlns:p14="http://schemas.microsoft.com/office/powerpoint/2010/main" val="2590345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27826-2074-4319-8C38-E72EED64B3C2}"/>
              </a:ext>
            </a:extLst>
          </p:cNvPr>
          <p:cNvSpPr>
            <a:spLocks noGrp="1"/>
          </p:cNvSpPr>
          <p:nvPr>
            <p:ph type="title"/>
          </p:nvPr>
        </p:nvSpPr>
        <p:spPr>
          <a:xfrm>
            <a:off x="745067" y="1042458"/>
            <a:ext cx="10515600" cy="1325563"/>
          </a:xfrm>
        </p:spPr>
        <p:txBody>
          <a:bodyPr>
            <a:normAutofit/>
          </a:bodyPr>
          <a:lstStyle/>
          <a:p>
            <a:pPr algn="ctr"/>
            <a:r>
              <a:rPr lang="en-US" sz="6600" dirty="0"/>
              <a:t>Practice, Practice, Practice,</a:t>
            </a:r>
          </a:p>
        </p:txBody>
      </p:sp>
      <p:sp>
        <p:nvSpPr>
          <p:cNvPr id="3" name="Content Placeholder 2">
            <a:extLst>
              <a:ext uri="{FF2B5EF4-FFF2-40B4-BE49-F238E27FC236}">
                <a16:creationId xmlns:a16="http://schemas.microsoft.com/office/drawing/2014/main" id="{B495C972-9907-4751-9F13-6C0785B9072E}"/>
              </a:ext>
            </a:extLst>
          </p:cNvPr>
          <p:cNvSpPr>
            <a:spLocks noGrp="1"/>
          </p:cNvSpPr>
          <p:nvPr>
            <p:ph idx="1"/>
          </p:nvPr>
        </p:nvSpPr>
        <p:spPr>
          <a:xfrm>
            <a:off x="745067" y="2506662"/>
            <a:ext cx="10515600" cy="4351338"/>
          </a:xfrm>
        </p:spPr>
        <p:txBody>
          <a:bodyPr/>
          <a:lstStyle/>
          <a:p>
            <a:pPr marL="0" indent="0" algn="ctr">
              <a:buNone/>
            </a:pPr>
            <a:endParaRPr lang="en-US" dirty="0"/>
          </a:p>
          <a:p>
            <a:pPr marL="0" indent="0" algn="ctr">
              <a:buNone/>
            </a:pPr>
            <a:r>
              <a:rPr lang="en-US" dirty="0"/>
              <a:t>and then</a:t>
            </a:r>
          </a:p>
          <a:p>
            <a:pPr marL="0" indent="0" algn="ctr">
              <a:buNone/>
            </a:pPr>
            <a:endParaRPr lang="en-US" sz="6600" dirty="0"/>
          </a:p>
          <a:p>
            <a:pPr marL="0" indent="0" algn="ctr">
              <a:buNone/>
            </a:pPr>
            <a:r>
              <a:rPr lang="en-US" sz="6600" dirty="0"/>
              <a:t>More Practice!</a:t>
            </a:r>
          </a:p>
        </p:txBody>
      </p:sp>
    </p:spTree>
    <p:extLst>
      <p:ext uri="{BB962C8B-B14F-4D97-AF65-F5344CB8AC3E}">
        <p14:creationId xmlns:p14="http://schemas.microsoft.com/office/powerpoint/2010/main" val="1511401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5A9D2-B6B0-4C7D-AF61-258179B9F1F2}"/>
              </a:ext>
            </a:extLst>
          </p:cNvPr>
          <p:cNvSpPr>
            <a:spLocks noGrp="1"/>
          </p:cNvSpPr>
          <p:nvPr>
            <p:ph type="title"/>
          </p:nvPr>
        </p:nvSpPr>
        <p:spPr/>
        <p:txBody>
          <a:bodyPr/>
          <a:lstStyle/>
          <a:p>
            <a:pPr algn="ctr"/>
            <a:r>
              <a:rPr lang="en-US" dirty="0"/>
              <a:t>Tom Brady</a:t>
            </a:r>
          </a:p>
        </p:txBody>
      </p:sp>
      <p:pic>
        <p:nvPicPr>
          <p:cNvPr id="1026" name="Picture 2">
            <a:extLst>
              <a:ext uri="{FF2B5EF4-FFF2-40B4-BE49-F238E27FC236}">
                <a16:creationId xmlns:a16="http://schemas.microsoft.com/office/drawing/2014/main" id="{F5A8A0EE-7909-4770-8542-07903CB1FC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4701" y="1638955"/>
            <a:ext cx="2392367" cy="43931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D2C6222-752B-4E7D-BA7C-14DAB555E9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638955"/>
            <a:ext cx="5972175" cy="430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324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1C044-44FD-42FD-B609-97526BE1517E}"/>
              </a:ext>
            </a:extLst>
          </p:cNvPr>
          <p:cNvSpPr>
            <a:spLocks noGrp="1"/>
          </p:cNvSpPr>
          <p:nvPr>
            <p:ph type="title"/>
          </p:nvPr>
        </p:nvSpPr>
        <p:spPr>
          <a:xfrm>
            <a:off x="-304799" y="1595718"/>
            <a:ext cx="11905128" cy="3316941"/>
          </a:xfrm>
        </p:spPr>
        <p:txBody>
          <a:bodyPr>
            <a:normAutofit fontScale="90000"/>
          </a:bodyPr>
          <a:lstStyle/>
          <a:p>
            <a:pPr algn="ctr"/>
            <a:br>
              <a:rPr lang="en-US" b="1" dirty="0">
                <a:effectLst/>
              </a:rPr>
            </a:br>
            <a:br>
              <a:rPr lang="en-US" sz="2800" b="1" dirty="0">
                <a:effectLst/>
              </a:rPr>
            </a:br>
            <a:r>
              <a:rPr lang="en-US" sz="6000" b="1" dirty="0">
                <a:effectLst/>
              </a:rPr>
              <a:t>S</a:t>
            </a:r>
            <a:r>
              <a:rPr lang="en-US" sz="6000" dirty="0"/>
              <a:t>o When We Say We Practice Radiology </a:t>
            </a:r>
            <a:br>
              <a:rPr lang="en-US" sz="6000" dirty="0"/>
            </a:br>
            <a:br>
              <a:rPr lang="en-US" sz="6000" dirty="0"/>
            </a:br>
            <a:r>
              <a:rPr lang="en-US" sz="6000" dirty="0"/>
              <a:t>Do we Really Practice? </a:t>
            </a:r>
            <a:br>
              <a:rPr lang="en-US" sz="6000" dirty="0"/>
            </a:br>
            <a:br>
              <a:rPr lang="en-US" sz="6000" dirty="0"/>
            </a:br>
            <a:r>
              <a:rPr lang="en-US" sz="6000" dirty="0"/>
              <a:t>Probably Not in the True Sense of the Word</a:t>
            </a:r>
            <a:br>
              <a:rPr lang="en-US" sz="6000" dirty="0"/>
            </a:br>
            <a:br>
              <a:rPr lang="en-US" sz="6000" dirty="0"/>
            </a:br>
            <a:r>
              <a:rPr lang="en-US" sz="6000" dirty="0"/>
              <a:t>So ….</a:t>
            </a:r>
            <a:br>
              <a:rPr lang="en-US" sz="6000" dirty="0"/>
            </a:br>
            <a:r>
              <a:rPr lang="en-US" sz="6000" dirty="0"/>
              <a:t>How Can We Really Practice Radiology?</a:t>
            </a:r>
            <a:br>
              <a:rPr lang="en-US" dirty="0"/>
            </a:br>
            <a:endParaRPr lang="en-US" dirty="0"/>
          </a:p>
        </p:txBody>
      </p:sp>
    </p:spTree>
    <p:extLst>
      <p:ext uri="{BB962C8B-B14F-4D97-AF65-F5344CB8AC3E}">
        <p14:creationId xmlns:p14="http://schemas.microsoft.com/office/powerpoint/2010/main" val="422253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121F9-D5A8-45AD-98E2-C00BE048B8D7}"/>
              </a:ext>
            </a:extLst>
          </p:cNvPr>
          <p:cNvSpPr>
            <a:spLocks noGrp="1"/>
          </p:cNvSpPr>
          <p:nvPr>
            <p:ph type="title"/>
          </p:nvPr>
        </p:nvSpPr>
        <p:spPr>
          <a:xfrm>
            <a:off x="2810436" y="176797"/>
            <a:ext cx="7301753" cy="1325563"/>
          </a:xfrm>
        </p:spPr>
        <p:txBody>
          <a:bodyPr/>
          <a:lstStyle/>
          <a:p>
            <a:r>
              <a:rPr lang="en-US" dirty="0"/>
              <a:t>We have 3 Tools to Work With</a:t>
            </a:r>
          </a:p>
        </p:txBody>
      </p:sp>
      <p:pic>
        <p:nvPicPr>
          <p:cNvPr id="4" name="Picture 2">
            <a:extLst>
              <a:ext uri="{FF2B5EF4-FFF2-40B4-BE49-F238E27FC236}">
                <a16:creationId xmlns:a16="http://schemas.microsoft.com/office/drawing/2014/main" id="{B2DD4BA5-0D1F-4702-8859-8A1E1A74311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29752" y="1338382"/>
            <a:ext cx="6651812" cy="5342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907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76997-2CAB-476A-B02D-6C5B4E39832A}"/>
              </a:ext>
            </a:extLst>
          </p:cNvPr>
          <p:cNvSpPr>
            <a:spLocks noGrp="1"/>
          </p:cNvSpPr>
          <p:nvPr>
            <p:ph type="title"/>
          </p:nvPr>
        </p:nvSpPr>
        <p:spPr>
          <a:xfrm>
            <a:off x="161365" y="179294"/>
            <a:ext cx="5217459" cy="6678705"/>
          </a:xfrm>
        </p:spPr>
        <p:txBody>
          <a:bodyPr>
            <a:normAutofit/>
          </a:bodyPr>
          <a:lstStyle/>
          <a:p>
            <a:r>
              <a:rPr lang="en-US" sz="2400" dirty="0"/>
              <a:t>And the skills we have to have, and develop, are many …. but start with </a:t>
            </a:r>
            <a:r>
              <a:rPr lang="en-US" sz="2400" dirty="0">
                <a:solidFill>
                  <a:srgbClr val="FF0000"/>
                </a:solidFill>
              </a:rPr>
              <a:t>curiosity</a:t>
            </a:r>
            <a:br>
              <a:rPr lang="en-US" sz="2400" dirty="0"/>
            </a:br>
            <a:br>
              <a:rPr lang="en-US" sz="2400" dirty="0"/>
            </a:br>
            <a:r>
              <a:rPr lang="en-US" sz="2400" dirty="0"/>
              <a:t>We apply these at the reading work station </a:t>
            </a:r>
            <a:br>
              <a:rPr lang="en-US" sz="2400" dirty="0"/>
            </a:br>
            <a:br>
              <a:rPr lang="en-US" sz="2400" dirty="0"/>
            </a:br>
            <a:r>
              <a:rPr lang="en-US" sz="2400" dirty="0"/>
              <a:t>But why not practice these for the rest of the time – from dawn to dusk</a:t>
            </a:r>
          </a:p>
        </p:txBody>
      </p:sp>
      <p:pic>
        <p:nvPicPr>
          <p:cNvPr id="3074" name="Picture 2">
            <a:extLst>
              <a:ext uri="{FF2B5EF4-FFF2-40B4-BE49-F238E27FC236}">
                <a16:creationId xmlns:a16="http://schemas.microsoft.com/office/drawing/2014/main" id="{564B2F89-3C9C-43D5-887E-2D03764FE5D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41608" y="0"/>
            <a:ext cx="611219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539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1BE0-4A96-4943-BD17-BBB2B54FA97D}"/>
              </a:ext>
            </a:extLst>
          </p:cNvPr>
          <p:cNvSpPr>
            <a:spLocks noGrp="1"/>
          </p:cNvSpPr>
          <p:nvPr>
            <p:ph type="title"/>
          </p:nvPr>
        </p:nvSpPr>
        <p:spPr/>
        <p:txBody>
          <a:bodyPr/>
          <a:lstStyle/>
          <a:p>
            <a:pPr algn="ctr"/>
            <a:r>
              <a:rPr lang="en-US" dirty="0"/>
              <a:t> 3 of the Many Games I Play to </a:t>
            </a:r>
            <a:br>
              <a:rPr lang="en-US" dirty="0"/>
            </a:br>
            <a:r>
              <a:rPr lang="en-US" dirty="0"/>
              <a:t>Practice the Skills of Looking and Seeing </a:t>
            </a:r>
          </a:p>
        </p:txBody>
      </p:sp>
      <p:sp>
        <p:nvSpPr>
          <p:cNvPr id="4" name="Content Placeholder 2">
            <a:extLst>
              <a:ext uri="{FF2B5EF4-FFF2-40B4-BE49-F238E27FC236}">
                <a16:creationId xmlns:a16="http://schemas.microsoft.com/office/drawing/2014/main" id="{5D290CDE-2FF8-452A-9BA3-33C2CE7835C6}"/>
              </a:ext>
            </a:extLst>
          </p:cNvPr>
          <p:cNvSpPr txBox="1">
            <a:spLocks/>
          </p:cNvSpPr>
          <p:nvPr/>
        </p:nvSpPr>
        <p:spPr>
          <a:xfrm>
            <a:off x="703729" y="2551767"/>
            <a:ext cx="10170459" cy="2746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dirty="0"/>
              <a:t>Notes Scales and Music</a:t>
            </a:r>
          </a:p>
          <a:p>
            <a:pPr algn="ctr"/>
            <a:r>
              <a:rPr lang="en-US" sz="4400" dirty="0"/>
              <a:t>Sherlock Holmes Approach</a:t>
            </a:r>
          </a:p>
          <a:p>
            <a:pPr algn="ctr"/>
            <a:r>
              <a:rPr lang="en-US" sz="4400" dirty="0" err="1"/>
              <a:t>dOG</a:t>
            </a:r>
            <a:r>
              <a:rPr lang="en-US" sz="4400" dirty="0"/>
              <a:t> </a:t>
            </a:r>
            <a:r>
              <a:rPr lang="en-US" sz="4400" dirty="0" err="1"/>
              <a:t>wALK</a:t>
            </a:r>
            <a:r>
              <a:rPr lang="en-US" sz="4400" dirty="0"/>
              <a:t> </a:t>
            </a:r>
            <a:r>
              <a:rPr lang="en-US" sz="4400" dirty="0" err="1"/>
              <a:t>aRT</a:t>
            </a:r>
            <a:endParaRPr lang="en-US" sz="4400" dirty="0"/>
          </a:p>
        </p:txBody>
      </p:sp>
    </p:spTree>
    <p:extLst>
      <p:ext uri="{BB962C8B-B14F-4D97-AF65-F5344CB8AC3E}">
        <p14:creationId xmlns:p14="http://schemas.microsoft.com/office/powerpoint/2010/main" val="2773352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4FA93-C338-4445-ACF8-3BED1F25E621}"/>
              </a:ext>
            </a:extLst>
          </p:cNvPr>
          <p:cNvSpPr>
            <a:spLocks noGrp="1"/>
          </p:cNvSpPr>
          <p:nvPr>
            <p:ph type="title"/>
          </p:nvPr>
        </p:nvSpPr>
        <p:spPr>
          <a:xfrm>
            <a:off x="838200" y="80692"/>
            <a:ext cx="10515600" cy="1325563"/>
          </a:xfrm>
        </p:spPr>
        <p:txBody>
          <a:bodyPr>
            <a:normAutofit fontScale="90000"/>
          </a:bodyPr>
          <a:lstStyle/>
          <a:p>
            <a:pPr algn="ctr"/>
            <a:r>
              <a:rPr lang="en-US" dirty="0"/>
              <a:t>and now a </a:t>
            </a:r>
            <a:br>
              <a:rPr lang="en-US" dirty="0"/>
            </a:br>
            <a:r>
              <a:rPr lang="en-US" dirty="0"/>
              <a:t>Tap Dance to demonstrate </a:t>
            </a:r>
            <a:br>
              <a:rPr lang="en-US" dirty="0"/>
            </a:br>
            <a:r>
              <a:rPr lang="en-US" dirty="0"/>
              <a:t>Notes Scales and Music</a:t>
            </a:r>
          </a:p>
        </p:txBody>
      </p:sp>
      <p:pic>
        <p:nvPicPr>
          <p:cNvPr id="5" name="Content Placeholder 4">
            <a:extLst>
              <a:ext uri="{FF2B5EF4-FFF2-40B4-BE49-F238E27FC236}">
                <a16:creationId xmlns:a16="http://schemas.microsoft.com/office/drawing/2014/main" id="{BC3DBA42-4C19-4763-BC2A-A1C757E76FF9}"/>
              </a:ext>
            </a:extLst>
          </p:cNvPr>
          <p:cNvPicPr>
            <a:picLocks noGrp="1" noChangeAspect="1"/>
          </p:cNvPicPr>
          <p:nvPr>
            <p:ph idx="1"/>
          </p:nvPr>
        </p:nvPicPr>
        <p:blipFill>
          <a:blip r:embed="rId2"/>
          <a:stretch>
            <a:fillRect/>
          </a:stretch>
        </p:blipFill>
        <p:spPr>
          <a:xfrm>
            <a:off x="4380474" y="1523999"/>
            <a:ext cx="3563425" cy="5145741"/>
          </a:xfrm>
        </p:spPr>
      </p:pic>
    </p:spTree>
    <p:extLst>
      <p:ext uri="{BB962C8B-B14F-4D97-AF65-F5344CB8AC3E}">
        <p14:creationId xmlns:p14="http://schemas.microsoft.com/office/powerpoint/2010/main" val="2063228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240</TotalTime>
  <Words>371</Words>
  <Application>Microsoft Office PowerPoint</Application>
  <PresentationFormat>Widescreen</PresentationFormat>
  <Paragraphs>52</Paragraphs>
  <Slides>15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Lato</vt:lpstr>
      <vt:lpstr>Office Theme</vt:lpstr>
      <vt:lpstr>How to Really Practice Radiology</vt:lpstr>
      <vt:lpstr>If you ask any highly accomplished</vt:lpstr>
      <vt:lpstr>Practice, Practice, Practice,</vt:lpstr>
      <vt:lpstr>Tom Brady</vt:lpstr>
      <vt:lpstr>  So When We Say We Practice Radiology   Do we Really Practice?   Probably Not in the True Sense of the Word  So …. How Can We Really Practice Radiology? </vt:lpstr>
      <vt:lpstr>We have 3 Tools to Work With</vt:lpstr>
      <vt:lpstr>And the skills we have to have, and develop, are many …. but start with curiosity  We apply these at the reading work station   But why not practice these for the rest of the time – from dawn to dusk</vt:lpstr>
      <vt:lpstr> 3 of the Many Games I Play to  Practice the Skills of Looking and Seeing </vt:lpstr>
      <vt:lpstr>and now a  Tap Dance to demonstrate  Notes Scales and Music</vt:lpstr>
      <vt:lpstr>PowerPoint Presentation</vt:lpstr>
      <vt:lpstr>To the Resident “Draw Your Search Pattern in the Air - No Words” </vt:lpstr>
      <vt:lpstr>Game 2 Sherlock Holmes Approach</vt:lpstr>
      <vt:lpstr>Tell the Story without Looking at the History </vt:lpstr>
      <vt:lpstr>Game 3 Dog Walk Art </vt:lpstr>
      <vt:lpstr>Conclusions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Invigorate your Teaching with Low Tech Techniques</dc:title>
  <dc:creator>Fisher, Naomi Deirdre,M.D.</dc:creator>
  <cp:lastModifiedBy>Fisher, Naomi Deirdre,M.D.</cp:lastModifiedBy>
  <cp:revision>11</cp:revision>
  <dcterms:created xsi:type="dcterms:W3CDTF">2023-04-20T07:57:57Z</dcterms:created>
  <dcterms:modified xsi:type="dcterms:W3CDTF">2023-04-21T19:18:27Z</dcterms:modified>
</cp:coreProperties>
</file>